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256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8" r:id="rId16"/>
    <p:sldId id="333" r:id="rId17"/>
    <p:sldId id="334" r:id="rId18"/>
    <p:sldId id="335" r:id="rId19"/>
    <p:sldId id="336" r:id="rId20"/>
    <p:sldId id="337" r:id="rId21"/>
    <p:sldId id="30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15885-44A6-48BE-AB58-8D63B2900477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43DF2A-0995-41A6-AD87-B130F9CE5E3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ADA07-AE08-4B14-A025-B55AB16DAB53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3E2E1D-873C-4267-917A-5C3F9390592E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F6706-A2F0-4A60-B3DC-C747132BF8B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1F6706-A2F0-4A60-B3DC-C747132BF8B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7D437-2921-45CD-9CE2-327F9A171D10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61AFA84-C091-4249-A819-0EB0B8BA379F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DD2A0E-EB8B-4113-87FE-CA13CBE6C58B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FF1FB3-9371-4E76-B929-9B6BC7D82D3E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2BBC27-A82F-4220-BECE-32642058708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1E021B-4C9D-42E0-A8E2-0D40EF2669F2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BBFF0A-D41B-4B39-93A4-FCEA298EABAD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7D39CB-6C28-47EA-BEB4-69EDB4380D7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96416E-6540-469F-8EC7-77B9CA2C8BA4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74B422-D022-434F-9AAE-CA22C2B0146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DD36AF-117D-41AB-863D-A8C417BC985A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036665-DFBD-49B0-B5E6-087000155E5D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47B2C9-A621-44CF-8F36-D9F76A80122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 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binary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are able to store a complete tree as an array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Traverse the tree in breadth-first order, placing the entries into the array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3316" name="Picture 5" descr="g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708275"/>
            <a:ext cx="4656137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391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can store this in an array after a quick traversal:</a:t>
            </a:r>
          </a:p>
        </p:txBody>
      </p:sp>
      <p:pic>
        <p:nvPicPr>
          <p:cNvPr id="14340" name="Picture 12" descr="g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939" y="2708275"/>
            <a:ext cx="6058573" cy="2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064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insert another node while maintaining the complete-binary-tree structure, we must insert into the next array location</a:t>
            </a:r>
          </a:p>
        </p:txBody>
      </p:sp>
      <p:pic>
        <p:nvPicPr>
          <p:cNvPr id="15364" name="Picture 6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7525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7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7525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13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708275"/>
            <a:ext cx="5169297" cy="272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718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remove a node while keeping the complete-tree structure, we must remove the last element in the array</a:t>
            </a:r>
          </a:p>
        </p:txBody>
      </p:sp>
      <p:pic>
        <p:nvPicPr>
          <p:cNvPr id="16388" name="Picture 4" descr="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1175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 descr="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1175"/>
            <a:ext cx="69850" cy="6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8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2708275"/>
            <a:ext cx="5170487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048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000">
                <a:solidFill>
                  <a:srgbClr val="000000"/>
                </a:solidFill>
              </a:rPr>
              <a:t>	Leaving the first entry blank yields a bonus: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>
                <a:solidFill>
                  <a:srgbClr val="000000"/>
                </a:solidFill>
              </a:rPr>
              <a:t>The children of the node with index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are in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and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</a:rPr>
              <a:t> + 1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>
                <a:solidFill>
                  <a:srgbClr val="000000"/>
                </a:solidFill>
              </a:rPr>
              <a:t>The parent of node with index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lang="en-US" altLang="en-US">
                <a:solidFill>
                  <a:srgbClr val="000000"/>
                </a:solidFill>
              </a:rPr>
              <a:t> is in </a:t>
            </a:r>
            <a:r>
              <a:rPr lang="en-US" altLang="en-US" i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en-US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÷ 2</a:t>
            </a: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pic>
        <p:nvPicPr>
          <p:cNvPr id="17412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8275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2122488" y="4892675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8996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sz="2000" dirty="0">
                <a:solidFill>
                  <a:srgbClr val="000000"/>
                </a:solidFill>
              </a:rPr>
              <a:t>	Leaving the first entry blank yields a bonus:</a:t>
            </a:r>
          </a:p>
          <a:p>
            <a:pPr lvl="1">
              <a:spcBef>
                <a:spcPct val="20000"/>
              </a:spcBef>
              <a:buFont typeface="Arial" charset="0"/>
              <a:buChar char="–"/>
            </a:pPr>
            <a:r>
              <a:rPr lang="en-US" altLang="en-US" dirty="0" smtClean="0">
                <a:solidFill>
                  <a:srgbClr val="000000"/>
                </a:solidFill>
              </a:rPr>
              <a:t>In C++, this simplifies the calculations:</a:t>
            </a:r>
            <a:endParaRPr lang="en-US" altLang="en-US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pic>
        <p:nvPicPr>
          <p:cNvPr id="17412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8275"/>
            <a:ext cx="5165725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ext Box 8"/>
          <p:cNvSpPr txBox="1">
            <a:spLocks noChangeArrowheads="1"/>
          </p:cNvSpPr>
          <p:nvPr/>
        </p:nvSpPr>
        <p:spPr bwMode="auto">
          <a:xfrm>
            <a:off x="2122488" y="4892675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>
                <a:solidFill>
                  <a:srgbClr val="FF0000"/>
                </a:solidFill>
              </a:rPr>
              <a:t>0       1      2       3       4       5       6       7       8       9     10     11     12     13     14    15     16     17</a:t>
            </a: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381710" y="1988840"/>
            <a:ext cx="34387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parent = k &gt;&gt; 1;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k &lt;&lt; 1;</a:t>
            </a:r>
          </a:p>
          <a:p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left_child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1;</a:t>
            </a:r>
            <a:endParaRPr lang="en-CA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07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0338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node 10 has index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5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children 13 and 23 have indices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10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11</a:t>
            </a:r>
            <a:r>
              <a:rPr lang="en-US" altLang="en-US" smtClean="0">
                <a:latin typeface="Arial" charset="0"/>
                <a:cs typeface="Arial" charset="0"/>
              </a:rPr>
              <a:t>, respectively</a:t>
            </a:r>
          </a:p>
        </p:txBody>
      </p:sp>
      <p:pic>
        <p:nvPicPr>
          <p:cNvPr id="18437" name="Picture 5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3813175" y="3757613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122488" y="4884738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/>
              <a:t>0       1      </a:t>
            </a:r>
            <a:r>
              <a:rPr lang="en-US" altLang="en-US" sz="900" b="1">
                <a:solidFill>
                  <a:srgbClr val="0070C0"/>
                </a:solidFill>
              </a:rPr>
              <a:t>2   </a:t>
            </a:r>
            <a:r>
              <a:rPr lang="en-US" altLang="en-US" sz="900" b="1">
                <a:solidFill>
                  <a:srgbClr val="FF0000"/>
                </a:solidFill>
              </a:rPr>
              <a:t>    </a:t>
            </a:r>
            <a:r>
              <a:rPr lang="en-US" altLang="en-US" sz="900" b="1"/>
              <a:t>3       4       </a:t>
            </a:r>
            <a:r>
              <a:rPr lang="en-US" altLang="en-US" sz="900" b="1">
                <a:solidFill>
                  <a:srgbClr val="FF0000"/>
                </a:solidFill>
              </a:rPr>
              <a:t>5       </a:t>
            </a:r>
            <a:r>
              <a:rPr lang="en-US" altLang="en-US" sz="900" b="1"/>
              <a:t>6       7       8       9     </a:t>
            </a:r>
            <a:r>
              <a:rPr lang="en-US" altLang="en-US" sz="900" b="1">
                <a:solidFill>
                  <a:srgbClr val="00B0F0"/>
                </a:solidFill>
              </a:rPr>
              <a:t>10     11     </a:t>
            </a:r>
            <a:r>
              <a:rPr lang="en-US" altLang="en-US" sz="900" b="1"/>
              <a:t>12     13     14    15     16     17</a:t>
            </a:r>
          </a:p>
        </p:txBody>
      </p:sp>
      <p:sp>
        <p:nvSpPr>
          <p:cNvPr id="9" name="Oval 8"/>
          <p:cNvSpPr/>
          <p:nvPr/>
        </p:nvSpPr>
        <p:spPr>
          <a:xfrm>
            <a:off x="3586163" y="5060950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4991100" y="5060950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5276850" y="5060950"/>
            <a:ext cx="333375" cy="32861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492500" y="4327525"/>
            <a:ext cx="500063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4157663" y="4327525"/>
            <a:ext cx="500062" cy="5000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8446" name="TextBox 17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0213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7" descr="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2700338"/>
            <a:ext cx="5165725" cy="272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node 10 has index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5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children 13 and 23 have indices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10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11</a:t>
            </a:r>
            <a:r>
              <a:rPr lang="en-US" altLang="en-US" smtClean="0">
                <a:latin typeface="Arial" charset="0"/>
                <a:cs typeface="Arial" charset="0"/>
              </a:rPr>
              <a:t>, respectively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Its parent is node 9 with index 5/2 = </a:t>
            </a:r>
            <a:r>
              <a:rPr lang="en-US" altLang="en-US" b="1" smtClean="0">
                <a:solidFill>
                  <a:srgbClr val="FF00FF"/>
                </a:solidFill>
                <a:latin typeface="Arial" charset="0"/>
                <a:cs typeface="Arial" charset="0"/>
              </a:rPr>
              <a:t>2</a:t>
            </a:r>
            <a:endParaRPr lang="en-US" altLang="en-US" b="1" smtClean="0">
              <a:solidFill>
                <a:srgbClr val="FF00FF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19461" name="Picture 5" descr="g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6" descr="g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055938"/>
            <a:ext cx="88900" cy="8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3813175" y="3757613"/>
            <a:ext cx="500063" cy="500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122488" y="4884738"/>
            <a:ext cx="554513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900">
                <a:solidFill>
                  <a:srgbClr val="FF0000"/>
                </a:solidFill>
              </a:rPr>
              <a:t>  </a:t>
            </a:r>
            <a:r>
              <a:rPr lang="en-US" altLang="en-US" sz="900" b="1"/>
              <a:t>0       1      </a:t>
            </a:r>
            <a:r>
              <a:rPr lang="en-US" altLang="en-US" sz="900" b="1">
                <a:solidFill>
                  <a:srgbClr val="FF00FF"/>
                </a:solidFill>
              </a:rPr>
              <a:t>2</a:t>
            </a:r>
            <a:r>
              <a:rPr lang="en-US" altLang="en-US" sz="900" b="1">
                <a:solidFill>
                  <a:srgbClr val="0070C0"/>
                </a:solidFill>
              </a:rPr>
              <a:t>   </a:t>
            </a:r>
            <a:r>
              <a:rPr lang="en-US" altLang="en-US" sz="900" b="1">
                <a:solidFill>
                  <a:srgbClr val="FF0000"/>
                </a:solidFill>
              </a:rPr>
              <a:t>    </a:t>
            </a:r>
            <a:r>
              <a:rPr lang="en-US" altLang="en-US" sz="900" b="1"/>
              <a:t>3       4       </a:t>
            </a:r>
            <a:r>
              <a:rPr lang="en-US" altLang="en-US" sz="900" b="1">
                <a:solidFill>
                  <a:srgbClr val="FF0000"/>
                </a:solidFill>
              </a:rPr>
              <a:t>5       </a:t>
            </a:r>
            <a:r>
              <a:rPr lang="en-US" altLang="en-US" sz="900" b="1"/>
              <a:t>6       7       8       9     10     11     12     13     14    15     16     17</a:t>
            </a:r>
          </a:p>
        </p:txBody>
      </p:sp>
      <p:sp>
        <p:nvSpPr>
          <p:cNvPr id="9" name="Oval 8"/>
          <p:cNvSpPr/>
          <p:nvPr/>
        </p:nvSpPr>
        <p:spPr>
          <a:xfrm>
            <a:off x="3586163" y="5060950"/>
            <a:ext cx="333375" cy="328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2732088" y="5060950"/>
            <a:ext cx="333375" cy="328613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167063" y="3189288"/>
            <a:ext cx="500062" cy="500062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468" name="TextBox 12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7753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Question: why not store any tree as an array using breadth-first traversals?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is a significant potential for a lot of wasted memory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this tree with 12 nodes would require an array of size 32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Adding a child to node K doubles the required memory 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0484" name="Picture 16" descr="b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588" y="3644900"/>
            <a:ext cx="570547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17351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1448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545013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245100" y="46847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5" name="Oval 14"/>
          <p:cNvSpPr/>
          <p:nvPr/>
        </p:nvSpPr>
        <p:spPr>
          <a:xfrm>
            <a:off x="5964238" y="46847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15748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2" name="Oval 51"/>
          <p:cNvSpPr/>
          <p:nvPr/>
        </p:nvSpPr>
        <p:spPr>
          <a:xfrm>
            <a:off x="193198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3" name="Oval 52"/>
          <p:cNvSpPr/>
          <p:nvPr/>
        </p:nvSpPr>
        <p:spPr>
          <a:xfrm>
            <a:off x="229076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4" name="Oval 53"/>
          <p:cNvSpPr/>
          <p:nvPr/>
        </p:nvSpPr>
        <p:spPr>
          <a:xfrm>
            <a:off x="26495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5" name="Oval 54"/>
          <p:cNvSpPr/>
          <p:nvPr/>
        </p:nvSpPr>
        <p:spPr>
          <a:xfrm>
            <a:off x="299402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6" name="Oval 55"/>
          <p:cNvSpPr/>
          <p:nvPr/>
        </p:nvSpPr>
        <p:spPr>
          <a:xfrm>
            <a:off x="33528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8" name="Oval 57"/>
          <p:cNvSpPr/>
          <p:nvPr/>
        </p:nvSpPr>
        <p:spPr>
          <a:xfrm>
            <a:off x="40719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9" name="Oval 58"/>
          <p:cNvSpPr/>
          <p:nvPr/>
        </p:nvSpPr>
        <p:spPr>
          <a:xfrm>
            <a:off x="44069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0" name="Oval 59"/>
          <p:cNvSpPr/>
          <p:nvPr/>
        </p:nvSpPr>
        <p:spPr>
          <a:xfrm>
            <a:off x="474821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1" name="Oval 60"/>
          <p:cNvSpPr/>
          <p:nvPr/>
        </p:nvSpPr>
        <p:spPr>
          <a:xfrm>
            <a:off x="5097463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2" name="Oval 61"/>
          <p:cNvSpPr/>
          <p:nvPr/>
        </p:nvSpPr>
        <p:spPr>
          <a:xfrm>
            <a:off x="5443538" y="5040313"/>
            <a:ext cx="214312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3" name="Oval 62"/>
          <p:cNvSpPr/>
          <p:nvPr/>
        </p:nvSpPr>
        <p:spPr>
          <a:xfrm>
            <a:off x="5816600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4" name="Oval 63"/>
          <p:cNvSpPr/>
          <p:nvPr/>
        </p:nvSpPr>
        <p:spPr>
          <a:xfrm>
            <a:off x="616267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6" name="Oval 65"/>
          <p:cNvSpPr/>
          <p:nvPr/>
        </p:nvSpPr>
        <p:spPr>
          <a:xfrm>
            <a:off x="6848475" y="5040313"/>
            <a:ext cx="214313" cy="214312"/>
          </a:xfrm>
          <a:prstGeom prst="ellips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0504" name="TextBox 2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3806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3" descr="b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1125538"/>
            <a:ext cx="6624638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Array storage</a:t>
            </a:r>
            <a:endParaRPr lang="en-US" altLang="en-US" sz="3200" dirty="0" smtClean="0">
              <a:latin typeface="Arial" charset="0"/>
              <a:cs typeface="Arial" charset="0"/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the worst case, an exponential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amount of memory is required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nodes would be stored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in entries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6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13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26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52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105</a:t>
            </a:r>
          </a:p>
        </p:txBody>
      </p:sp>
      <p:sp>
        <p:nvSpPr>
          <p:cNvPr id="21509" name="Line 14"/>
          <p:cNvSpPr>
            <a:spLocks noChangeShapeType="1"/>
          </p:cNvSpPr>
          <p:nvPr/>
        </p:nvSpPr>
        <p:spPr bwMode="auto">
          <a:xfrm>
            <a:off x="6157913" y="5157788"/>
            <a:ext cx="503237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0" name="Line 15"/>
          <p:cNvSpPr>
            <a:spLocks noChangeShapeType="1"/>
          </p:cNvSpPr>
          <p:nvPr/>
        </p:nvSpPr>
        <p:spPr bwMode="auto">
          <a:xfrm flipH="1">
            <a:off x="3997325" y="4510088"/>
            <a:ext cx="172720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1" name="Line 16"/>
          <p:cNvSpPr>
            <a:spLocks noChangeShapeType="1"/>
          </p:cNvSpPr>
          <p:nvPr/>
        </p:nvSpPr>
        <p:spPr bwMode="auto">
          <a:xfrm flipH="1">
            <a:off x="2700338" y="3860800"/>
            <a:ext cx="3168650" cy="1728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2" name="Line 17"/>
          <p:cNvSpPr>
            <a:spLocks noChangeShapeType="1"/>
          </p:cNvSpPr>
          <p:nvPr/>
        </p:nvSpPr>
        <p:spPr bwMode="auto">
          <a:xfrm flipH="1">
            <a:off x="2052638" y="3284538"/>
            <a:ext cx="4105275" cy="230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3" name="Line 18"/>
          <p:cNvSpPr>
            <a:spLocks noChangeShapeType="1"/>
          </p:cNvSpPr>
          <p:nvPr/>
        </p:nvSpPr>
        <p:spPr bwMode="auto">
          <a:xfrm flipH="1">
            <a:off x="1692275" y="2708275"/>
            <a:ext cx="3889375" cy="288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1514" name="TextBox 9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8151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Outline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Introducing complete binary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Array storage</a:t>
            </a:r>
          </a:p>
        </p:txBody>
      </p:sp>
    </p:spTree>
    <p:extLst>
      <p:ext uri="{BB962C8B-B14F-4D97-AF65-F5344CB8AC3E}">
        <p14:creationId xmlns:p14="http://schemas.microsoft.com/office/powerpoint/2010/main" val="364947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have covered the concept of a complete binary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useful relaxation of the concept of a perfect binary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a compact array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0769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perfect binary tree has ideal properties but restricted in the number of nodes: 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–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for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0, 1, …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ctr">
              <a:buFontTx/>
              <a:buNone/>
            </a:pPr>
            <a:r>
              <a:rPr lang="en-US" altLang="en-US" sz="2000" dirty="0" smtClean="0">
                <a:latin typeface="Times New Roman" pitchFamily="18" charset="0"/>
                <a:cs typeface="Arial" charset="0"/>
              </a:rPr>
              <a:t>1, 3, 7, 15, 31, 63, 127, 255, 511, 1023, ....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require binary trees which are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Similar to perfect binary trees, but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Defined for all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3930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complete binary tree filled at each depth from left to right:</a:t>
            </a: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9220" name="Picture 6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65400"/>
            <a:ext cx="55435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83987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32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order is identical to that of a breadth-first traversal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0244" name="Picture 4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565400"/>
            <a:ext cx="55435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7942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solidFill>
                  <a:srgbClr val="000000"/>
                </a:solidFill>
                <a:latin typeface="Arial" charset="0"/>
                <a:cs typeface="Arial" charset="0"/>
              </a:rPr>
              <a:t>Recursive Definition</a:t>
            </a:r>
            <a:endParaRPr lang="en-US" altLang="en-US" sz="32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18488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Recursive definition:  a binary tree with a single node is a complete binary tree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= 0 </a:t>
            </a:r>
            <a:r>
              <a:rPr lang="en-US" altLang="en-US" smtClean="0">
                <a:latin typeface="Arial" charset="0"/>
                <a:cs typeface="Arial" charset="0"/>
              </a:rPr>
              <a:t>and a complete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is a tree where either: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is a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complete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tree</a:t>
            </a:r>
            <a:r>
              <a:rPr lang="en-US" altLang="en-US" smtClean="0">
                <a:latin typeface="Arial" charset="0"/>
                <a:cs typeface="Arial" charset="0"/>
              </a:rPr>
              <a:t>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and the right sub-tree is a </a:t>
            </a:r>
            <a:r>
              <a:rPr lang="en-US" altLang="en-US" b="1" smtClean="0">
                <a:solidFill>
                  <a:schemeClr val="hlink"/>
                </a:solidFill>
                <a:latin typeface="Arial" charset="0"/>
                <a:cs typeface="Arial" charset="0"/>
              </a:rPr>
              <a:t>perfect tree</a:t>
            </a:r>
            <a:r>
              <a:rPr lang="en-US" altLang="en-US" smtClean="0">
                <a:latin typeface="Arial" charset="0"/>
                <a:cs typeface="Arial" charset="0"/>
              </a:rPr>
              <a:t>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smtClean="0">
                <a:latin typeface="Arial" charset="0"/>
                <a:cs typeface="Arial" charset="0"/>
              </a:rPr>
              <a:t>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is </a:t>
            </a:r>
            <a:r>
              <a:rPr lang="en-US" altLang="en-US" b="1" smtClean="0">
                <a:solidFill>
                  <a:schemeClr val="hlink"/>
                </a:solidFill>
                <a:latin typeface="Arial" charset="0"/>
                <a:cs typeface="Arial" charset="0"/>
              </a:rPr>
              <a:t>perfect tree</a:t>
            </a:r>
            <a:r>
              <a:rPr lang="en-US" altLang="en-US" smtClean="0">
                <a:latin typeface="Arial" charset="0"/>
                <a:cs typeface="Arial" charset="0"/>
              </a:rPr>
              <a:t>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and the right sub-tree is </a:t>
            </a:r>
            <a:r>
              <a:rPr lang="en-US" altLang="en-US" b="1" smtClean="0">
                <a:solidFill>
                  <a:srgbClr val="FF0000"/>
                </a:solidFill>
                <a:latin typeface="Arial" charset="0"/>
                <a:cs typeface="Arial" charset="0"/>
              </a:rPr>
              <a:t>complete tree</a:t>
            </a:r>
            <a:r>
              <a:rPr lang="en-US" altLang="en-US" smtClean="0">
                <a:latin typeface="Arial" charset="0"/>
                <a:cs typeface="Arial" charset="0"/>
              </a:rPr>
              <a:t>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1268" name="Picture 7" descr="complete_binary_tree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795713"/>
            <a:ext cx="648017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703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height of a complete binary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is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Base case: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 then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 = 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Arial" charset="0"/>
                <a:cs typeface="Arial" charset="0"/>
              </a:rPr>
              <a:t> and a tree with one node is a complete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Inductive step: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Assume that a complete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)⌋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Must show that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⌊lg(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+ 1)⌋</a:t>
            </a:r>
            <a:r>
              <a:rPr lang="en-US" altLang="en-US" smtClean="0">
                <a:latin typeface="Arial" charset="0"/>
                <a:cs typeface="Arial" charset="0"/>
              </a:rPr>
              <a:t> gives the height of a complete tree with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Two cases:</a:t>
            </a:r>
          </a:p>
          <a:p>
            <a:pPr lvl="3"/>
            <a:r>
              <a:rPr lang="en-US" altLang="en-US" smtClean="0">
                <a:latin typeface="Arial" charset="0"/>
                <a:cs typeface="Arial" charset="0"/>
              </a:rPr>
              <a:t>If the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 </a:t>
            </a:r>
            <a:r>
              <a:rPr lang="en-US" altLang="en-US" smtClean="0">
                <a:latin typeface="Arial" charset="0"/>
                <a:cs typeface="Arial" charset="0"/>
              </a:rPr>
              <a:t>nodes is perfect, and</a:t>
            </a:r>
          </a:p>
          <a:p>
            <a:pPr lvl="3"/>
            <a:r>
              <a:rPr lang="en-US" altLang="en-US" smtClean="0">
                <a:latin typeface="Arial" charset="0"/>
                <a:cs typeface="Arial" charset="0"/>
              </a:rPr>
              <a:t>If the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is complete but not perfect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176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Case 1 (the tree is perfect):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it is a perfect tree then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Adding one more node must increase the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Before the insertion, it had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nodes:</a:t>
            </a:r>
          </a:p>
          <a:p>
            <a:pPr lvl="2" algn="ctr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Thus, 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However, </a:t>
            </a:r>
            <a:endParaRPr lang="en-US" altLang="en-US" i="1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2484438" y="2971800"/>
          <a:ext cx="3941762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Equation" r:id="rId4" imgW="2539800" imgH="850680" progId="Equation.DSMT4">
                  <p:embed/>
                </p:oleObj>
              </mc:Choice>
              <mc:Fallback>
                <p:oleObj name="Equation" r:id="rId4" imgW="2539800" imgH="850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971800"/>
                        <a:ext cx="3941762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908175" y="4367213"/>
          <a:ext cx="1150938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Equation" r:id="rId6" imgW="749160" imgH="279360" progId="Equation.DSMT4">
                  <p:embed/>
                </p:oleObj>
              </mc:Choice>
              <mc:Fallback>
                <p:oleObj name="Equation" r:id="rId6" imgW="749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367213"/>
                        <a:ext cx="1150938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6"/>
          <p:cNvGraphicFramePr>
            <a:graphicFrameLocks noChangeAspect="1"/>
          </p:cNvGraphicFramePr>
          <p:nvPr/>
        </p:nvGraphicFramePr>
        <p:xfrm>
          <a:off x="2268538" y="4954588"/>
          <a:ext cx="4824412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Equation" r:id="rId8" imgW="3022560" imgH="304560" progId="Equation.DSMT4">
                  <p:embed/>
                </p:oleObj>
              </mc:Choice>
              <mc:Fallback>
                <p:oleObj name="Equation" r:id="rId8" imgW="30225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4954588"/>
                        <a:ext cx="4824412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7996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Case 2 (the tree is complete but not perfect):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it is not a perfect </a:t>
            </a:r>
            <a:r>
              <a:rPr lang="en-US" altLang="en-US" dirty="0" smtClean="0">
                <a:latin typeface="Arial" charset="0"/>
                <a:cs typeface="Arial" charset="0"/>
              </a:rPr>
              <a:t>tree of height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then</a:t>
            </a:r>
          </a:p>
          <a:p>
            <a:pPr lvl="2"/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Consequently, the height is unchanged: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⌊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lg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+ 1 )⌋ =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By mathematical induction, the statement must be true for all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≥ 1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689730"/>
              </p:ext>
            </p:extLst>
          </p:nvPr>
        </p:nvGraphicFramePr>
        <p:xfrm>
          <a:off x="1465263" y="2276475"/>
          <a:ext cx="5554662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4" imgW="3251160" imgH="1091880" progId="Equation.DSMT4">
                  <p:embed/>
                </p:oleObj>
              </mc:Choice>
              <mc:Fallback>
                <p:oleObj name="Equation" r:id="rId4" imgW="325116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5263" y="2276475"/>
                        <a:ext cx="5554662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5.3.2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052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9302</TotalTime>
  <Words>258</Words>
  <Application>Microsoft Office PowerPoint</Application>
  <PresentationFormat>On-screen Show (4:3)</PresentationFormat>
  <Paragraphs>153</Paragraphs>
  <Slides>21</Slides>
  <Notes>21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Custom Design</vt:lpstr>
      <vt:lpstr>Equation</vt:lpstr>
      <vt:lpstr>MathType 6.0 Equation</vt:lpstr>
      <vt:lpstr>PowerPoint Presentation</vt:lpstr>
      <vt:lpstr>Outline</vt:lpstr>
      <vt:lpstr>Background</vt:lpstr>
      <vt:lpstr>Definition</vt:lpstr>
      <vt:lpstr>Definition</vt:lpstr>
      <vt:lpstr>Recursive Definition</vt:lpstr>
      <vt:lpstr>Height</vt:lpstr>
      <vt:lpstr>Height</vt:lpstr>
      <vt:lpstr>Height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Array storage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460</cp:revision>
  <dcterms:created xsi:type="dcterms:W3CDTF">2009-09-11T23:00:44Z</dcterms:created>
  <dcterms:modified xsi:type="dcterms:W3CDTF">2018-02-09T18:36:12Z</dcterms:modified>
</cp:coreProperties>
</file>